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9" r:id="rId2"/>
    <p:sldId id="347" r:id="rId3"/>
    <p:sldId id="350" r:id="rId4"/>
    <p:sldId id="348" r:id="rId5"/>
    <p:sldId id="346" r:id="rId6"/>
    <p:sldId id="345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A461C-B826-49D6-9795-CB29A6A6B4A9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F74E9-CA47-45A3-8359-2E7E6AC3E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0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4689" y="4631695"/>
            <a:ext cx="5477510" cy="5235763"/>
          </a:xfrm>
        </p:spPr>
        <p:txBody>
          <a:bodyPr/>
          <a:lstStyle/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数字が細かいが、毎年の収支は</a:t>
            </a:r>
            <a:r>
              <a:rPr lang="en-US" altLang="ja-JP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400</a:t>
            </a:r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万円規模。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年会費収入３００万、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スポーツ振興委員会の助成金も有効利用させていただいている。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イベント開催時の会費収入と合わせて収入合計４００万、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支出面は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現役支援２５０万、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イベント費用やＨＰ管理費、通信費用等８５万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  <a:p>
            <a:r>
              <a:rPr lang="ja-JP" altLang="en-US" dirty="0">
                <a:latin typeface="ＦＡ 丸ゴシックＭ" panose="020F0609000000000000" pitchFamily="49" charset="-128"/>
                <a:ea typeface="ＦＡ 丸ゴシックＭ" panose="020F0609000000000000" pitchFamily="49" charset="-128"/>
              </a:rPr>
              <a:t>予備費６５万と合わせて４００万</a:t>
            </a:r>
            <a:endParaRPr lang="en-US" altLang="ja-JP" dirty="0">
              <a:latin typeface="ＦＡ 丸ゴシックＭ" panose="020F0609000000000000" pitchFamily="49" charset="-128"/>
              <a:ea typeface="ＦＡ 丸ゴシックＭ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14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BD0595-C2BB-4F25-A4F3-4852E1F37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B636B8-C0DA-4755-A0B5-8549A48FD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AC44FD-3D84-41A9-B662-44C98FAFB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82B374-F769-4295-A4EA-AE432CFF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00EBB2-A975-47D6-8E4A-063BB09C7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27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79CAE-FEC9-4A1A-9CCF-1A166B8E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C0382F-8915-4DFC-A785-59DB30B9F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C73FA8-FC79-489A-AFD5-7B5D5138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9472F0-9A60-4426-9ED0-F4D5F621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05F1F-A839-4AEA-BB2A-A51BB119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50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919B2D-F9A8-4B79-80D6-580DFC168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81AEB7-B7AC-4D83-BD87-A0128E226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E0754A-59B1-4E29-9591-85AD32E8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56F0E-DAF9-4911-B103-1786ECE17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BE5968-A59B-462A-991B-24B5DD78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05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63149-F3FC-43C2-B07D-DC49C4B0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8D2414-5633-47EE-9C1D-3AC079FD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29AE47-CB4F-4FEC-9847-61F9AB31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E17BF9-443A-436D-BFA2-84D3DEDA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017146-A775-4D78-BE89-24F13CC7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05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2A875-CB98-4476-847A-3E71D258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8E30EB-DD64-4DFE-A8EA-732FBCD9B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E5C0F0-148C-4E5B-BD93-7630166D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A85F7-8C8D-4BC4-A5BF-E8BF141E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DE4229-87A8-4601-B3BB-AB892E31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7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BDC89-3E59-454B-9D3D-1851352BD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5D931-BC7C-4DA7-885F-C2207D467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F3757A-9708-4212-ABF1-9D5D15ECA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71D4A9-19C3-4B4A-9A18-7F143773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EC851B-7986-40DF-BFCF-A44C2A45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57E8E8-B807-4618-A496-2731F2D2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8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502A3-BED4-43CC-B3C8-BE357202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3358BD-E91D-45AF-9170-14FF68647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91DF0B-B9BB-4ED2-863C-86E386CF7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462FFE-884E-4E10-8E49-149BA0CE0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DD7242-1E9A-4361-A00D-9E0FDEFD2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713C7B-799C-472E-AC0B-91B59195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082BF4-376C-4D48-B772-CC6F7282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FF287C-D85E-44D9-BAB2-DFE4493E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08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88271F-F8F6-4BB8-978B-172D70372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2FE89C-EC26-4840-827F-BFC01DEE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B5FCF4-A9A9-4732-9FA6-980D6F5C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21B012-15F4-42C1-9C7A-64326E72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33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7018C5-04A8-43D2-BA4D-5BB39502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EA7182B-A65B-4D7C-B9A9-7E554ED3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1D974B-BF77-4C9C-B011-A94021DA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42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9469E-B0CC-48F5-8E7C-664F87CC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A2B3D7-25B1-40D0-9C11-BCD067D3C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4AE399-C38E-4021-B41A-51030AF9C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6270B5-1D63-4C34-97B5-875C85C6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F6E35D-A61F-460C-AA33-BA7972C7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C9398B-DE62-4C66-A300-B0EB3B2A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19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B6A17-D525-4D76-83AF-54AE8D4EB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88DED58-E691-4BFB-A9D4-F1D976F08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28324C-F096-4FF1-8919-D2AE8B6CD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45A0EE-DEB2-40A9-8056-7CF03959E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6559C4-21C4-4BD4-8E6F-E7322FE6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CFB688-8401-4469-881A-5364F4B9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86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7D50EDC-BDEA-4E1F-ACE3-3F8D3699F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325BD8-57E2-4BB3-A5BC-DA2208482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540215-3A02-4A01-AF46-60840902F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A0C8-6254-45B0-89DC-D01384C607B4}" type="datetimeFigureOut">
              <a:rPr kumimoji="1" lang="ja-JP" altLang="en-US" smtClean="0"/>
              <a:t>2020/2/15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BBD49-5D77-4E26-BC4B-B9A9D4442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0E813C-90AC-4D24-823A-809AEBF05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DECC-49AA-4ADF-8B28-C57629B3A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37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800E14C-DB46-44D9-8B97-A75585CE963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成蹊学園サッカー部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OB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2019</a:t>
            </a:r>
            <a:r>
              <a:rPr lang="zh-TW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lang="en-US" altLang="zh-TW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仮</a:t>
            </a:r>
            <a:r>
              <a:rPr lang="en-US" altLang="zh-TW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決算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36E6544-B14B-4D9F-BA9E-5A7CB45669C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" y="561600"/>
            <a:ext cx="12136321" cy="58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9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6F40205-A2E6-40B1-B761-5C5CE890D1E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26647" y="432000"/>
            <a:ext cx="10338706" cy="636902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2F0542-71FD-4716-A146-2B39B50648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参考：成蹊大学蹴球部 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2019</a:t>
            </a:r>
            <a:r>
              <a:rPr lang="zh-TW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lang="en-US" altLang="zh-TW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仮</a:t>
            </a:r>
            <a:r>
              <a:rPr lang="en-US" altLang="zh-TW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決算</a:t>
            </a: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DD80544A-D7A5-4F19-8775-EFC9BECF93A2}"/>
              </a:ext>
            </a:extLst>
          </p:cNvPr>
          <p:cNvSpPr/>
          <p:nvPr/>
        </p:nvSpPr>
        <p:spPr>
          <a:xfrm>
            <a:off x="921772" y="3978907"/>
            <a:ext cx="4746171" cy="2514601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71463" indent="-271463"/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■クラブの予算規模</a:t>
            </a:r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 algn="r"/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収入・支出とも</a:t>
            </a:r>
            <a:r>
              <a:rPr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2500</a:t>
            </a:r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万円</a:t>
            </a:r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/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/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■部員</a:t>
            </a:r>
            <a:r>
              <a:rPr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1</a:t>
            </a:r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人あたり年間負担額</a:t>
            </a:r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 algn="r"/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約</a:t>
            </a:r>
            <a:r>
              <a:rPr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23</a:t>
            </a:r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217355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1BA68BC-B6D3-4CB0-9E17-40CCDDC06ED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78892" y="441999"/>
            <a:ext cx="10234216" cy="637901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2F0542-71FD-4716-A146-2B39B50648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参考：成蹊大学蹴球部 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2019</a:t>
            </a:r>
            <a:r>
              <a:rPr lang="zh-TW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</a:t>
            </a:r>
            <a:r>
              <a:rPr lang="en-US" altLang="zh-TW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仮</a:t>
            </a:r>
            <a:r>
              <a:rPr lang="en-US" altLang="zh-TW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決算</a:t>
            </a:r>
          </a:p>
        </p:txBody>
      </p:sp>
      <p:sp>
        <p:nvSpPr>
          <p:cNvPr id="8" name="四角形: メモ 7">
            <a:extLst>
              <a:ext uri="{FF2B5EF4-FFF2-40B4-BE49-F238E27FC236}">
                <a16:creationId xmlns:a16="http://schemas.microsoft.com/office/drawing/2014/main" id="{DD80544A-D7A5-4F19-8775-EFC9BECF93A2}"/>
              </a:ext>
            </a:extLst>
          </p:cNvPr>
          <p:cNvSpPr/>
          <p:nvPr/>
        </p:nvSpPr>
        <p:spPr>
          <a:xfrm>
            <a:off x="74645" y="4146056"/>
            <a:ext cx="5887616" cy="2514601"/>
          </a:xfrm>
          <a:prstGeom prst="foldedCorner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71463" indent="-271463"/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■クラブの予算規模</a:t>
            </a:r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 algn="r"/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収入・支出とも</a:t>
            </a:r>
            <a:r>
              <a:rPr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2500</a:t>
            </a:r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万円</a:t>
            </a:r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/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/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■部員</a:t>
            </a:r>
            <a:r>
              <a:rPr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1</a:t>
            </a:r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人あたり年間負担額</a:t>
            </a:r>
            <a:endParaRPr lang="en-US" altLang="ja-JP" sz="2400" dirty="0">
              <a:solidFill>
                <a:schemeClr val="tx1"/>
              </a:solidFill>
              <a:latin typeface="HGPｺﾞｼｯｸE" panose="020B0900000000000000" pitchFamily="50" charset="-128"/>
            </a:endParaRPr>
          </a:p>
          <a:p>
            <a:pPr marL="271463" indent="-271463" algn="r"/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</a:rPr>
              <a:t>部員負担金</a:t>
            </a:r>
            <a:r>
              <a:rPr lang="en-US" altLang="ja-JP" dirty="0">
                <a:solidFill>
                  <a:schemeClr val="tx1"/>
                </a:solidFill>
                <a:latin typeface="HGPｺﾞｼｯｸE" panose="020B0900000000000000" pitchFamily="50" charset="-128"/>
              </a:rPr>
              <a:t>2054</a:t>
            </a:r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万円</a:t>
            </a:r>
            <a:r>
              <a:rPr lang="en-US" altLang="ja-JP" dirty="0">
                <a:solidFill>
                  <a:schemeClr val="tx1"/>
                </a:solidFill>
                <a:latin typeface="HGPｺﾞｼｯｸE" panose="020B0900000000000000" pitchFamily="50" charset="-128"/>
              </a:rPr>
              <a:t>÷</a:t>
            </a:r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</a:rPr>
              <a:t>年平均部員数</a:t>
            </a:r>
            <a:r>
              <a:rPr lang="en-US" altLang="ja-JP" dirty="0">
                <a:solidFill>
                  <a:schemeClr val="tx1"/>
                </a:solidFill>
                <a:latin typeface="HGPｺﾞｼｯｸE" panose="020B0900000000000000" pitchFamily="50" charset="-128"/>
              </a:rPr>
              <a:t>96</a:t>
            </a:r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人≒約</a:t>
            </a:r>
            <a:r>
              <a:rPr lang="en-US" altLang="ja-JP" dirty="0">
                <a:solidFill>
                  <a:schemeClr val="tx1"/>
                </a:solidFill>
                <a:latin typeface="HGPｺﾞｼｯｸE" panose="020B0900000000000000" pitchFamily="50" charset="-128"/>
              </a:rPr>
              <a:t>21</a:t>
            </a:r>
            <a:r>
              <a:rPr lang="ja-JP" altLang="en-US" dirty="0">
                <a:solidFill>
                  <a:schemeClr val="tx1"/>
                </a:solidFill>
                <a:latin typeface="HGPｺﾞｼｯｸE" panose="020B0900000000000000" pitchFamily="50" charset="-128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73910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1B421BF-B893-46AF-8469-3D99B3B7F70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5200" y="431999"/>
            <a:ext cx="11962944" cy="6301121"/>
          </a:xfrm>
          <a:prstGeom prst="rect">
            <a:avLst/>
          </a:prstGeom>
        </p:spPr>
      </p:pic>
      <p:sp>
        <p:nvSpPr>
          <p:cNvPr id="5" name="テキスト ボックス 4"/>
          <p:cNvSpPr txBox="1">
            <a:spLocks/>
          </p:cNvSpPr>
          <p:nvPr/>
        </p:nvSpPr>
        <p:spPr>
          <a:xfrm>
            <a:off x="-65472" y="1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参考：現役決算：「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OB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援助金」⇔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OB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会決算：「大学支援」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79C6FC5-BDCE-44F7-9A97-7C6B6FD3C2F4}"/>
              </a:ext>
            </a:extLst>
          </p:cNvPr>
          <p:cNvGrpSpPr/>
          <p:nvPr/>
        </p:nvGrpSpPr>
        <p:grpSpPr>
          <a:xfrm>
            <a:off x="97475" y="2652091"/>
            <a:ext cx="10194301" cy="2622925"/>
            <a:chOff x="180000" y="4115332"/>
            <a:chExt cx="10194301" cy="2622925"/>
          </a:xfrm>
        </p:grpSpPr>
        <p:sp>
          <p:nvSpPr>
            <p:cNvPr id="8" name="吹き出し: 四角形 7">
              <a:extLst>
                <a:ext uri="{FF2B5EF4-FFF2-40B4-BE49-F238E27FC236}">
                  <a16:creationId xmlns:a16="http://schemas.microsoft.com/office/drawing/2014/main" id="{88F1E7E4-D337-4B01-873A-F0C3131A3EB1}"/>
                </a:ext>
              </a:extLst>
            </p:cNvPr>
            <p:cNvSpPr/>
            <p:nvPr/>
          </p:nvSpPr>
          <p:spPr>
            <a:xfrm>
              <a:off x="180000" y="4115332"/>
              <a:ext cx="10194301" cy="2622925"/>
            </a:xfrm>
            <a:prstGeom prst="wedgeRectCallout">
              <a:avLst>
                <a:gd name="adj1" fmla="val 45424"/>
                <a:gd name="adj2" fmla="val 94206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■年間平均部員数</a:t>
              </a:r>
              <a:endPara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endPara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endPara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■</a:t>
              </a:r>
              <a:r>
                <a:rPr lang="en-US" altLang="ja-JP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OB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会の支援による部員</a:t>
              </a:r>
              <a:r>
                <a:rPr lang="en-US" altLang="ja-JP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人あたり年間負担軽減額</a:t>
              </a:r>
              <a:endPara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</a:t>
              </a:r>
              <a:r>
                <a:rPr lang="ja-JP" altLang="en-US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大学支援金 </a:t>
              </a:r>
              <a:r>
                <a:rPr lang="en-US" altLang="ja-JP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3,900,139</a:t>
              </a:r>
              <a:r>
                <a:rPr lang="ja-JP" altLang="en-US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円 </a:t>
              </a:r>
              <a:r>
                <a:rPr lang="en-US" altLang="ja-JP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÷ </a:t>
              </a:r>
              <a:r>
                <a:rPr lang="ja-JP" altLang="en-US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年間平均部員数 </a:t>
              </a:r>
              <a:r>
                <a:rPr lang="en-US" altLang="ja-JP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96</a:t>
              </a:r>
              <a:r>
                <a:rPr lang="ja-JP" altLang="en-US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</a:t>
              </a:r>
              <a:r>
                <a:rPr lang="en-US" altLang="ja-JP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≒ </a:t>
              </a:r>
              <a:r>
                <a:rPr lang="en-US" altLang="ja-JP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40,626</a:t>
              </a:r>
              <a:r>
                <a:rPr lang="ja-JP" altLang="en-US" sz="2000" u="sng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円</a:t>
              </a:r>
              <a:endParaRPr lang="en-US" altLang="ja-JP" sz="2000" u="sng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marL="271463" indent="-271463"/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■部員</a:t>
              </a:r>
              <a:r>
                <a:rPr lang="en-US" altLang="ja-JP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1</a:t>
              </a:r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人あたり年間負担額（試算）</a:t>
              </a:r>
              <a:br>
                <a:rPr lang="en-US" altLang="ja-JP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</a:br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・</a:t>
              </a:r>
              <a:r>
                <a:rPr lang="en-US" altLang="ja-JP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OB</a:t>
              </a:r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会支援がある場合（現状）：約</a:t>
              </a:r>
              <a:r>
                <a:rPr lang="en-US" altLang="ja-JP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21</a:t>
              </a:r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万円</a:t>
              </a:r>
              <a:br>
                <a:rPr lang="en-US" altLang="ja-JP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</a:br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・</a:t>
              </a:r>
              <a:r>
                <a:rPr lang="en-US" altLang="ja-JP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OB</a:t>
              </a:r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会支援がなかった場合　　：約</a:t>
              </a:r>
              <a:r>
                <a:rPr lang="en-US" altLang="ja-JP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25</a:t>
              </a:r>
              <a:r>
                <a:rPr lang="ja-JP" altLang="en-US" sz="2000" dirty="0">
                  <a:solidFill>
                    <a:srgbClr val="FF0000"/>
                  </a:solidFill>
                  <a:latin typeface="HGPｺﾞｼｯｸE" panose="020B0900000000000000" pitchFamily="50" charset="-128"/>
                </a:rPr>
                <a:t>万円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4C090E7-6BEA-41DF-9BBE-3305705AA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9582" y="4456572"/>
              <a:ext cx="9457314" cy="533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547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78F033-9291-4561-B20D-A21E497877A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参考：部費滞納者推移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8D49CBE-95B1-4A82-A1D7-D43A8316F54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7" y="534436"/>
            <a:ext cx="11964106" cy="149283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A09995C-FECF-42A5-8854-2661977D8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7" y="2467576"/>
            <a:ext cx="8693569" cy="435045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499917-D967-446F-A04B-D21D163BBF9B}"/>
              </a:ext>
            </a:extLst>
          </p:cNvPr>
          <p:cNvSpPr txBox="1">
            <a:spLocks/>
          </p:cNvSpPr>
          <p:nvPr/>
        </p:nvSpPr>
        <p:spPr>
          <a:xfrm>
            <a:off x="-4912" y="2040196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参考：部員負担額内訳</a:t>
            </a:r>
          </a:p>
        </p:txBody>
      </p:sp>
    </p:spTree>
    <p:extLst>
      <p:ext uri="{BB962C8B-B14F-4D97-AF65-F5344CB8AC3E}">
        <p14:creationId xmlns:p14="http://schemas.microsoft.com/office/powerpoint/2010/main" val="86680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302225-2B16-4E4A-90C5-BFD673406F1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成蹊学園サッカー部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OB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</a:t>
            </a:r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2020</a:t>
            </a:r>
            <a:r>
              <a:rPr lang="zh-TW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年度 </a:t>
            </a:r>
            <a:r>
              <a:rPr lang="ja-JP" altLang="en-US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予算原案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0CC0869-00ED-4DC4-96BA-A9976308129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984" y="432000"/>
            <a:ext cx="12093752" cy="63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0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270</Words>
  <Application>Microsoft Office PowerPoint</Application>
  <PresentationFormat>ワイド画面</PresentationFormat>
  <Paragraphs>31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ＦＡ 丸ゴシックＭ</vt:lpstr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良二 佐々木</dc:creator>
  <cp:lastModifiedBy>良二 佐々木</cp:lastModifiedBy>
  <cp:revision>17</cp:revision>
  <dcterms:created xsi:type="dcterms:W3CDTF">2020-02-09T03:44:50Z</dcterms:created>
  <dcterms:modified xsi:type="dcterms:W3CDTF">2020-02-15T06:01:43Z</dcterms:modified>
</cp:coreProperties>
</file>